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8" r:id="rId2"/>
    <p:sldId id="260" r:id="rId3"/>
    <p:sldId id="294" r:id="rId4"/>
    <p:sldId id="299" r:id="rId5"/>
    <p:sldId id="304" r:id="rId6"/>
    <p:sldId id="305" r:id="rId7"/>
    <p:sldId id="296" r:id="rId8"/>
    <p:sldId id="2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8718" autoAdjust="0"/>
  </p:normalViewPr>
  <p:slideViewPr>
    <p:cSldViewPr snapToGrid="0">
      <p:cViewPr varScale="1">
        <p:scale>
          <a:sx n="27" d="100"/>
          <a:sy n="27" d="100"/>
        </p:scale>
        <p:origin x="20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u-securefile\finadmin\WHSC\Research\Georgia%20CTSA\aa%20-%20programs\Evaluation%20&amp;%20Continuous%20Improvement\Bibliometric%20Analyses\Post%202020%20data%20draw\CTSA%20national\2007%20cohort%20pubmed%20overton%20data\Emory%200115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50" baseline="0">
                <a:solidFill>
                  <a:schemeClr val="tx1">
                    <a:lumMod val="50000"/>
                    <a:lumOff val="50000"/>
                  </a:schemeClr>
                </a:solidFill>
                <a:latin typeface="+mn-lt"/>
                <a:ea typeface="+mn-ea"/>
                <a:cs typeface="+mn-cs"/>
              </a:defRPr>
            </a:pPr>
            <a:r>
              <a:rPr lang="en-US" sz="2800" dirty="0"/>
              <a:t>Cumulative Publications by Year</a:t>
            </a:r>
          </a:p>
        </c:rich>
      </c:tx>
      <c:overlay val="0"/>
      <c:spPr>
        <a:noFill/>
        <a:ln>
          <a:noFill/>
        </a:ln>
        <a:effectLst/>
      </c:spPr>
      <c:txPr>
        <a:bodyPr rot="0" spcFirstLastPara="1" vertOverflow="ellipsis" vert="horz" wrap="square" anchor="ctr" anchorCtr="1"/>
        <a:lstStyle/>
        <a:p>
          <a:pPr>
            <a:defRPr sz="2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Sheet1!$I$2</c:f>
              <c:strCache>
                <c:ptCount val="1"/>
                <c:pt idx="0">
                  <c:v>#</c:v>
                </c:pt>
              </c:strCache>
            </c:strRef>
          </c:tx>
          <c:spPr>
            <a:ln w="101600" cap="flat" cmpd="dbl" algn="ctr">
              <a:solidFill>
                <a:schemeClr val="accent1"/>
              </a:solidFill>
              <a:miter lim="800000"/>
            </a:ln>
            <a:effectLst/>
          </c:spPr>
          <c:marker>
            <c:symbol val="none"/>
          </c:marker>
          <c:cat>
            <c:numRef>
              <c:f>Sheet1!$H$3:$H$16</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Sheet1!$I$3:$I$16</c:f>
              <c:numCache>
                <c:formatCode>General</c:formatCode>
                <c:ptCount val="14"/>
                <c:pt idx="0">
                  <c:v>24</c:v>
                </c:pt>
                <c:pt idx="1">
                  <c:v>194</c:v>
                </c:pt>
                <c:pt idx="2">
                  <c:v>373</c:v>
                </c:pt>
                <c:pt idx="3">
                  <c:v>594</c:v>
                </c:pt>
                <c:pt idx="4">
                  <c:v>866</c:v>
                </c:pt>
                <c:pt idx="5">
                  <c:v>1185</c:v>
                </c:pt>
                <c:pt idx="6">
                  <c:v>1427</c:v>
                </c:pt>
                <c:pt idx="7">
                  <c:v>1664</c:v>
                </c:pt>
                <c:pt idx="8">
                  <c:v>1911</c:v>
                </c:pt>
                <c:pt idx="9">
                  <c:v>2132</c:v>
                </c:pt>
                <c:pt idx="10">
                  <c:v>2394</c:v>
                </c:pt>
                <c:pt idx="11">
                  <c:v>2717</c:v>
                </c:pt>
                <c:pt idx="12">
                  <c:v>3051</c:v>
                </c:pt>
                <c:pt idx="13">
                  <c:v>3341</c:v>
                </c:pt>
              </c:numCache>
            </c:numRef>
          </c:val>
          <c:smooth val="0"/>
          <c:extLst>
            <c:ext xmlns:c16="http://schemas.microsoft.com/office/drawing/2014/chart" uri="{C3380CC4-5D6E-409C-BE32-E72D297353CC}">
              <c16:uniqueId val="{00000000-7BA0-4527-8CAC-9A3F0A584604}"/>
            </c:ext>
          </c:extLst>
        </c:ser>
        <c:dLbls>
          <c:showLegendKey val="0"/>
          <c:showVal val="0"/>
          <c:showCatName val="0"/>
          <c:showSerName val="0"/>
          <c:showPercent val="0"/>
          <c:showBubbleSize val="0"/>
        </c:dLbls>
        <c:smooth val="0"/>
        <c:axId val="622768224"/>
        <c:axId val="622770192"/>
      </c:lineChart>
      <c:catAx>
        <c:axId val="62276822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2770192"/>
        <c:crosses val="autoZero"/>
        <c:auto val="1"/>
        <c:lblAlgn val="ctr"/>
        <c:lblOffset val="100"/>
        <c:noMultiLvlLbl val="0"/>
      </c:catAx>
      <c:valAx>
        <c:axId val="622770192"/>
        <c:scaling>
          <c:orientation val="minMax"/>
          <c:max val="350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276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7B99A-372D-4612-826B-84DC03BFAEF5}"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08886-8037-4DBE-A24D-EB4952912D8D}" type="slidenum">
              <a:rPr lang="en-US" smtClean="0"/>
              <a:t>‹#›</a:t>
            </a:fld>
            <a:endParaRPr lang="en-US"/>
          </a:p>
        </p:txBody>
      </p:sp>
    </p:spTree>
    <p:extLst>
      <p:ext uri="{BB962C8B-B14F-4D97-AF65-F5344CB8AC3E}">
        <p14:creationId xmlns:p14="http://schemas.microsoft.com/office/powerpoint/2010/main" val="192241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 am Nikki Llewellyn, from the Evaluation and Continuous Improvement program of the Georgia CTSA, along with Amber Weber and Eric Nehl from ECI, I’m presenting a project entitled: Making Waves: The Impact of the Georgia CTSA Publication Portfolio from 2007-2020, where we ask the question: Do publications that make a Big Splash lead to Ripple Effects on Translation</a:t>
            </a:r>
          </a:p>
        </p:txBody>
      </p:sp>
      <p:sp>
        <p:nvSpPr>
          <p:cNvPr id="4" name="Slide Number Placeholder 3"/>
          <p:cNvSpPr>
            <a:spLocks noGrp="1"/>
          </p:cNvSpPr>
          <p:nvPr>
            <p:ph type="sldNum" sz="quarter" idx="5"/>
          </p:nvPr>
        </p:nvSpPr>
        <p:spPr/>
        <p:txBody>
          <a:bodyPr/>
          <a:lstStyle/>
          <a:p>
            <a:fld id="{A0808886-8037-4DBE-A24D-EB4952912D8D}" type="slidenum">
              <a:rPr lang="en-US" smtClean="0"/>
              <a:t>1</a:t>
            </a:fld>
            <a:endParaRPr lang="en-US"/>
          </a:p>
        </p:txBody>
      </p:sp>
    </p:spTree>
    <p:extLst>
      <p:ext uri="{BB962C8B-B14F-4D97-AF65-F5344CB8AC3E}">
        <p14:creationId xmlns:p14="http://schemas.microsoft.com/office/powerpoint/2010/main" val="60317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Evaluation &amp; Continuous Improvement program </a:t>
            </a:r>
            <a:r>
              <a:rPr lang="en-US"/>
              <a:t>regularly assesses </a:t>
            </a:r>
            <a:r>
              <a:rPr lang="en-US" dirty="0"/>
              <a:t>the Georgia CTSA publication portfolio in 2016, finding a robust, diverse, and highly impactful portfolio compared to similar CTSA hubs. In this update, we evaluate progress made since 2016, with the important addition of novel </a:t>
            </a:r>
            <a:r>
              <a:rPr lang="en-US" b="1" dirty="0" err="1"/>
              <a:t>altmetrics</a:t>
            </a:r>
            <a:r>
              <a:rPr lang="en-US" dirty="0"/>
              <a:t>, or influence of published research in non-academic spheres such as media, community, patents and public policy</a:t>
            </a:r>
          </a:p>
          <a:p>
            <a:endParaRPr lang="en-US" dirty="0"/>
          </a:p>
        </p:txBody>
      </p:sp>
      <p:sp>
        <p:nvSpPr>
          <p:cNvPr id="4" name="Slide Number Placeholder 3"/>
          <p:cNvSpPr>
            <a:spLocks noGrp="1"/>
          </p:cNvSpPr>
          <p:nvPr>
            <p:ph type="sldNum" sz="quarter" idx="10"/>
          </p:nvPr>
        </p:nvSpPr>
        <p:spPr/>
        <p:txBody>
          <a:bodyPr/>
          <a:lstStyle/>
          <a:p>
            <a:fld id="{46E0378A-FE3E-AA41-A7D0-C04F25D0A283}" type="slidenum">
              <a:rPr lang="en-US" smtClean="0"/>
              <a:t>2</a:t>
            </a:fld>
            <a:endParaRPr lang="en-US"/>
          </a:p>
        </p:txBody>
      </p:sp>
    </p:spTree>
    <p:extLst>
      <p:ext uri="{BB962C8B-B14F-4D97-AF65-F5344CB8AC3E}">
        <p14:creationId xmlns:p14="http://schemas.microsoft.com/office/powerpoint/2010/main" val="78826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waves, diagram the hypothesis</a:t>
            </a:r>
          </a:p>
        </p:txBody>
      </p:sp>
      <p:sp>
        <p:nvSpPr>
          <p:cNvPr id="4" name="Slide Number Placeholder 3"/>
          <p:cNvSpPr>
            <a:spLocks noGrp="1"/>
          </p:cNvSpPr>
          <p:nvPr>
            <p:ph type="sldNum" sz="quarter" idx="10"/>
          </p:nvPr>
        </p:nvSpPr>
        <p:spPr/>
        <p:txBody>
          <a:bodyPr/>
          <a:lstStyle/>
          <a:p>
            <a:fld id="{46E0378A-FE3E-AA41-A7D0-C04F25D0A283}" type="slidenum">
              <a:rPr lang="en-US" smtClean="0"/>
              <a:t>3</a:t>
            </a:fld>
            <a:endParaRPr lang="en-US"/>
          </a:p>
        </p:txBody>
      </p:sp>
    </p:spTree>
    <p:extLst>
      <p:ext uri="{BB962C8B-B14F-4D97-AF65-F5344CB8AC3E}">
        <p14:creationId xmlns:p14="http://schemas.microsoft.com/office/powerpoint/2010/main" val="272736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Tsunami of publications, coming out at a pretty steady rate across the grant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Relative Citation Ratio of </a:t>
            </a:r>
            <a:r>
              <a:rPr lang="en-US" sz="1200" b="1" dirty="0"/>
              <a:t>2.3: </a:t>
            </a:r>
            <a:r>
              <a:rPr lang="en-US" sz="1200" dirty="0"/>
              <a:t>articles have been cited an average of </a:t>
            </a:r>
            <a:r>
              <a:rPr lang="en-US" sz="1200" b="1" dirty="0"/>
              <a:t>2.3</a:t>
            </a:r>
            <a:r>
              <a:rPr lang="en-US" sz="1200" dirty="0"/>
              <a:t> times as often as other articles from the same year &amp; field</a:t>
            </a:r>
          </a:p>
          <a:p>
            <a:endParaRPr lang="en-US" dirty="0"/>
          </a:p>
        </p:txBody>
      </p:sp>
      <p:sp>
        <p:nvSpPr>
          <p:cNvPr id="4" name="Slide Number Placeholder 3"/>
          <p:cNvSpPr>
            <a:spLocks noGrp="1"/>
          </p:cNvSpPr>
          <p:nvPr>
            <p:ph type="sldNum" sz="quarter" idx="10"/>
          </p:nvPr>
        </p:nvSpPr>
        <p:spPr/>
        <p:txBody>
          <a:bodyPr/>
          <a:lstStyle/>
          <a:p>
            <a:fld id="{46E0378A-FE3E-AA41-A7D0-C04F25D0A283}" type="slidenum">
              <a:rPr lang="en-US" smtClean="0"/>
              <a:t>4</a:t>
            </a:fld>
            <a:endParaRPr lang="en-US"/>
          </a:p>
        </p:txBody>
      </p:sp>
    </p:spTree>
    <p:extLst>
      <p:ext uri="{BB962C8B-B14F-4D97-AF65-F5344CB8AC3E}">
        <p14:creationId xmlns:p14="http://schemas.microsoft.com/office/powerpoint/2010/main" val="64001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Tsunami of publications, coming out at a pretty steady rate across the grant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Relative Citation Ratio of </a:t>
            </a:r>
            <a:r>
              <a:rPr lang="en-US" sz="1200" b="1" dirty="0"/>
              <a:t>2.3: </a:t>
            </a:r>
            <a:r>
              <a:rPr lang="en-US" sz="1200" dirty="0"/>
              <a:t>articles have been cited an average of </a:t>
            </a:r>
            <a:r>
              <a:rPr lang="en-US" sz="1200" b="1" dirty="0"/>
              <a:t>2.3</a:t>
            </a:r>
            <a:r>
              <a:rPr lang="en-US" sz="1200" dirty="0"/>
              <a:t> times as often as other articles from the same year &amp; field</a:t>
            </a:r>
          </a:p>
          <a:p>
            <a:endParaRPr lang="en-US" dirty="0"/>
          </a:p>
        </p:txBody>
      </p:sp>
      <p:sp>
        <p:nvSpPr>
          <p:cNvPr id="4" name="Slide Number Placeholder 3"/>
          <p:cNvSpPr>
            <a:spLocks noGrp="1"/>
          </p:cNvSpPr>
          <p:nvPr>
            <p:ph type="sldNum" sz="quarter" idx="10"/>
          </p:nvPr>
        </p:nvSpPr>
        <p:spPr/>
        <p:txBody>
          <a:bodyPr/>
          <a:lstStyle/>
          <a:p>
            <a:fld id="{46E0378A-FE3E-AA41-A7D0-C04F25D0A283}" type="slidenum">
              <a:rPr lang="en-US" smtClean="0"/>
              <a:t>5</a:t>
            </a:fld>
            <a:endParaRPr lang="en-US"/>
          </a:p>
        </p:txBody>
      </p:sp>
    </p:spTree>
    <p:extLst>
      <p:ext uri="{BB962C8B-B14F-4D97-AF65-F5344CB8AC3E}">
        <p14:creationId xmlns:p14="http://schemas.microsoft.com/office/powerpoint/2010/main" val="182340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Tsunami of publications, coming out at a pretty steady rate across the grant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Relative Citation Ratio of </a:t>
            </a:r>
            <a:r>
              <a:rPr lang="en-US" sz="1200" b="1" dirty="0"/>
              <a:t>2.3: </a:t>
            </a:r>
            <a:r>
              <a:rPr lang="en-US" sz="1200" dirty="0"/>
              <a:t>articles have been cited an average of </a:t>
            </a:r>
            <a:r>
              <a:rPr lang="en-US" sz="1200" b="1" dirty="0"/>
              <a:t>2.3</a:t>
            </a:r>
            <a:r>
              <a:rPr lang="en-US" sz="1200" dirty="0"/>
              <a:t> times as often as other articles from the same year &amp; field</a:t>
            </a:r>
          </a:p>
          <a:p>
            <a:endParaRPr lang="en-US" dirty="0"/>
          </a:p>
        </p:txBody>
      </p:sp>
      <p:sp>
        <p:nvSpPr>
          <p:cNvPr id="4" name="Slide Number Placeholder 3"/>
          <p:cNvSpPr>
            <a:spLocks noGrp="1"/>
          </p:cNvSpPr>
          <p:nvPr>
            <p:ph type="sldNum" sz="quarter" idx="10"/>
          </p:nvPr>
        </p:nvSpPr>
        <p:spPr/>
        <p:txBody>
          <a:bodyPr/>
          <a:lstStyle/>
          <a:p>
            <a:fld id="{46E0378A-FE3E-AA41-A7D0-C04F25D0A283}" type="slidenum">
              <a:rPr lang="en-US" smtClean="0"/>
              <a:t>6</a:t>
            </a:fld>
            <a:endParaRPr lang="en-US"/>
          </a:p>
        </p:txBody>
      </p:sp>
    </p:spTree>
    <p:extLst>
      <p:ext uri="{BB962C8B-B14F-4D97-AF65-F5344CB8AC3E}">
        <p14:creationId xmlns:p14="http://schemas.microsoft.com/office/powerpoint/2010/main" val="408884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correlation effect sizes, standardized betas?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the second part of our analysis, we asked whether Big splash</a:t>
            </a:r>
            <a:r>
              <a:rPr lang="en-US" dirty="0"/>
              <a:t> articles with more </a:t>
            </a:r>
            <a:r>
              <a:rPr lang="en-US" dirty="0" err="1"/>
              <a:t>altmetric</a:t>
            </a:r>
            <a:r>
              <a:rPr lang="en-US" dirty="0"/>
              <a:t> attention have </a:t>
            </a:r>
            <a:r>
              <a:rPr lang="en-US" i="1" dirty="0"/>
              <a:t>ripple effects</a:t>
            </a:r>
            <a:r>
              <a:rPr lang="en-US" dirty="0"/>
              <a:t> through increased citation </a:t>
            </a:r>
            <a:r>
              <a:rPr lang="en-US" dirty="0" err="1"/>
              <a:t>influenc</a:t>
            </a:r>
            <a:r>
              <a:rPr lang="en-US" dirty="0"/>
              <a:t>, and we found that yes they do. Within the Georgia CTSA’s portfolio </a:t>
            </a:r>
            <a:r>
              <a:rPr lang="en-US" dirty="0" err="1"/>
              <a:t>Altmetric</a:t>
            </a:r>
            <a:r>
              <a:rPr lang="en-US" dirty="0"/>
              <a:t> Scores, RCR citation scores and Journal Impact scores were all positively correlated with one another, and using hierarchical multiple regression analyses, we found that </a:t>
            </a:r>
            <a:r>
              <a:rPr lang="en-US" dirty="0" err="1"/>
              <a:t>Altmetric</a:t>
            </a:r>
            <a:r>
              <a:rPr lang="en-US" dirty="0"/>
              <a:t> attention does significantly predict citation impact, which is not entirely driven by publication in higher impact journals. Considering that JIF scores are derived from how many citations their papers get, we’re not surprised that there is also a big effect of the journal impact factor on the RCR citation score.  </a:t>
            </a:r>
          </a:p>
        </p:txBody>
      </p:sp>
      <p:sp>
        <p:nvSpPr>
          <p:cNvPr id="4" name="Slide Number Placeholder 3"/>
          <p:cNvSpPr>
            <a:spLocks noGrp="1"/>
          </p:cNvSpPr>
          <p:nvPr>
            <p:ph type="sldNum" sz="quarter" idx="10"/>
          </p:nvPr>
        </p:nvSpPr>
        <p:spPr/>
        <p:txBody>
          <a:bodyPr/>
          <a:lstStyle/>
          <a:p>
            <a:fld id="{46E0378A-FE3E-AA41-A7D0-C04F25D0A283}" type="slidenum">
              <a:rPr lang="en-US" smtClean="0"/>
              <a:t>7</a:t>
            </a:fld>
            <a:endParaRPr lang="en-US"/>
          </a:p>
        </p:txBody>
      </p:sp>
    </p:spTree>
    <p:extLst>
      <p:ext uri="{BB962C8B-B14F-4D97-AF65-F5344CB8AC3E}">
        <p14:creationId xmlns:p14="http://schemas.microsoft.com/office/powerpoint/2010/main" val="208267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this as evidence for a chain of events where translatable research is supported by the CTSA, that research is published in academic journals, some that are very high impact, those publications are then discussed and referenced in both academic and non-academic and community forums, and the more that happens the more likely they are to be used and cited in subsequent research, which we think opens the door to moving medical science forward toward usable, technological, &amp; translational advancement. </a:t>
            </a:r>
          </a:p>
        </p:txBody>
      </p:sp>
      <p:sp>
        <p:nvSpPr>
          <p:cNvPr id="4" name="Slide Number Placeholder 3"/>
          <p:cNvSpPr>
            <a:spLocks noGrp="1"/>
          </p:cNvSpPr>
          <p:nvPr>
            <p:ph type="sldNum" sz="quarter" idx="10"/>
          </p:nvPr>
        </p:nvSpPr>
        <p:spPr/>
        <p:txBody>
          <a:bodyPr/>
          <a:lstStyle/>
          <a:p>
            <a:fld id="{46E0378A-FE3E-AA41-A7D0-C04F25D0A283}" type="slidenum">
              <a:rPr lang="en-US" smtClean="0"/>
              <a:t>8</a:t>
            </a:fld>
            <a:endParaRPr lang="en-US"/>
          </a:p>
        </p:txBody>
      </p:sp>
    </p:spTree>
    <p:extLst>
      <p:ext uri="{BB962C8B-B14F-4D97-AF65-F5344CB8AC3E}">
        <p14:creationId xmlns:p14="http://schemas.microsoft.com/office/powerpoint/2010/main" val="314876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C13C-6BFD-4BD0-BFF4-4C1FF3F08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6EC20B-EDDD-4A2F-8A6C-1FDB677CD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DBD1D-179E-4707-B19D-0040B8D744AB}"/>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5" name="Footer Placeholder 4">
            <a:extLst>
              <a:ext uri="{FF2B5EF4-FFF2-40B4-BE49-F238E27FC236}">
                <a16:creationId xmlns:a16="http://schemas.microsoft.com/office/drawing/2014/main" id="{5B198784-A8B2-4AFC-BBD0-198D8530A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C6F40-7783-4A58-A306-8BCBFB1A8DB8}"/>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205268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7D72-5FD7-4521-A3AC-DB84CAE9EC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A73C5-8371-48C9-BCA2-78A935B16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DF217-6515-4865-A7ED-252EAE261167}"/>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5" name="Footer Placeholder 4">
            <a:extLst>
              <a:ext uri="{FF2B5EF4-FFF2-40B4-BE49-F238E27FC236}">
                <a16:creationId xmlns:a16="http://schemas.microsoft.com/office/drawing/2014/main" id="{73D50452-5FBE-45E6-92E1-891E5CF78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4B9E3-D202-4B36-9BD1-213629A0AB09}"/>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32935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6AD5E-38EC-4B79-B18A-20C70FD774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48B17-66E8-478D-8F49-235FBBCAF0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ABCF4-A295-4565-AB73-9D2214D1582E}"/>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5" name="Footer Placeholder 4">
            <a:extLst>
              <a:ext uri="{FF2B5EF4-FFF2-40B4-BE49-F238E27FC236}">
                <a16:creationId xmlns:a16="http://schemas.microsoft.com/office/drawing/2014/main" id="{7BDCF447-C3F3-4617-A724-8A46F191F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FD365-FB35-476D-94DA-1880F3A4F39B}"/>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79190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9CE4-5870-4EF0-8F92-33382A791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2C7BC-19C5-4FBD-92BF-1B4BDE5BA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23B3F-FBBC-42B4-83E7-E66246A6097A}"/>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5" name="Footer Placeholder 4">
            <a:extLst>
              <a:ext uri="{FF2B5EF4-FFF2-40B4-BE49-F238E27FC236}">
                <a16:creationId xmlns:a16="http://schemas.microsoft.com/office/drawing/2014/main" id="{8CB30F1F-0F5E-4F64-A92B-20615F0F3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238A8-7F20-44D0-B67C-4314E893CFF4}"/>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237069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0F48-9A17-40FA-9AC7-043A845FB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D1FF74-53D1-4CD9-B7DB-C3099207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59C18-1462-4ACB-8149-2D4FC1CBB81E}"/>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5" name="Footer Placeholder 4">
            <a:extLst>
              <a:ext uri="{FF2B5EF4-FFF2-40B4-BE49-F238E27FC236}">
                <a16:creationId xmlns:a16="http://schemas.microsoft.com/office/drawing/2014/main" id="{4C4B9DA3-6793-47C2-BE76-C8B8FCC98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84054-4424-445D-BD70-ECB9DC6E54B4}"/>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40057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4B56-94B8-4932-9232-AC2A2C105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1A809-F404-448E-8547-595BE5758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8584F-9E5A-4820-AEE0-D760AA693C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32E656-995A-4373-9C59-DA176C2EC74E}"/>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6" name="Footer Placeholder 5">
            <a:extLst>
              <a:ext uri="{FF2B5EF4-FFF2-40B4-BE49-F238E27FC236}">
                <a16:creationId xmlns:a16="http://schemas.microsoft.com/office/drawing/2014/main" id="{AB264B98-22C6-47B9-9D35-7718B7C0A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ABEFC-3935-418D-8DA3-E748529EBCEA}"/>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35003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362C-CA41-4DA4-9589-5080C7C187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9144A-CD86-46DF-A51C-26A185735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FE17-2F09-48CA-A0E9-B59BF6A1BD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7236C-5DB8-43EA-A3B3-1EDFF1E5E4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DFC835-D447-427B-A486-AAAF952260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97F857-07DF-42FA-8DCE-3659A9007EAC}"/>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8" name="Footer Placeholder 7">
            <a:extLst>
              <a:ext uri="{FF2B5EF4-FFF2-40B4-BE49-F238E27FC236}">
                <a16:creationId xmlns:a16="http://schemas.microsoft.com/office/drawing/2014/main" id="{85C67371-3608-4A9D-BFCA-44E5917C9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489E2-7331-433C-84DD-F3007BD9CAC1}"/>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19210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EF05-DD72-49C0-83E5-2C9E6C771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F4FB48-1393-4F26-954F-5CCF3D92F534}"/>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4" name="Footer Placeholder 3">
            <a:extLst>
              <a:ext uri="{FF2B5EF4-FFF2-40B4-BE49-F238E27FC236}">
                <a16:creationId xmlns:a16="http://schemas.microsoft.com/office/drawing/2014/main" id="{3703A853-B66D-4DDE-A129-3A91E900E6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C43B45-187E-453F-A3C9-496E8688559D}"/>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5739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4F8F3-E4D1-4316-BD8A-6DF54816C7CB}"/>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3" name="Footer Placeholder 2">
            <a:extLst>
              <a:ext uri="{FF2B5EF4-FFF2-40B4-BE49-F238E27FC236}">
                <a16:creationId xmlns:a16="http://schemas.microsoft.com/office/drawing/2014/main" id="{2EAE9D7B-D8FC-42F8-9D57-FC8EE6DC78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23657-EDAF-45C9-AC00-9CB48B0016CF}"/>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226731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34C7-707E-4F10-9E4A-37E84E7F0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1289B3-D31D-436B-A99E-A43422716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29B41E-01EE-44DD-92B8-44A934084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84D0-B1DA-414E-8077-C6EBDE99ACCC}"/>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6" name="Footer Placeholder 5">
            <a:extLst>
              <a:ext uri="{FF2B5EF4-FFF2-40B4-BE49-F238E27FC236}">
                <a16:creationId xmlns:a16="http://schemas.microsoft.com/office/drawing/2014/main" id="{399DAC2A-278F-4E38-B13A-737A8E660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47156-2339-4B42-9D7F-161E679367A2}"/>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302039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3EB2-9F1F-4816-9022-74E01B935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E12A7-E9A9-48E5-A5E3-C4F65CA5F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ECD89E-67FC-4BCE-96A6-066C00E48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72401-DCDA-499B-980A-C4471C8719B1}"/>
              </a:ext>
            </a:extLst>
          </p:cNvPr>
          <p:cNvSpPr>
            <a:spLocks noGrp="1"/>
          </p:cNvSpPr>
          <p:nvPr>
            <p:ph type="dt" sz="half" idx="10"/>
          </p:nvPr>
        </p:nvSpPr>
        <p:spPr/>
        <p:txBody>
          <a:bodyPr/>
          <a:lstStyle/>
          <a:p>
            <a:fld id="{7BC5B8A8-385E-42FB-9F1F-D1A91D1AE34A}" type="datetimeFigureOut">
              <a:rPr lang="en-US" smtClean="0"/>
              <a:t>2/15/2021</a:t>
            </a:fld>
            <a:endParaRPr lang="en-US"/>
          </a:p>
        </p:txBody>
      </p:sp>
      <p:sp>
        <p:nvSpPr>
          <p:cNvPr id="6" name="Footer Placeholder 5">
            <a:extLst>
              <a:ext uri="{FF2B5EF4-FFF2-40B4-BE49-F238E27FC236}">
                <a16:creationId xmlns:a16="http://schemas.microsoft.com/office/drawing/2014/main" id="{97BED47A-3B0D-42EA-BB2A-1A225475C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36C38-5177-4281-9A2C-2B8576DEF4B7}"/>
              </a:ext>
            </a:extLst>
          </p:cNvPr>
          <p:cNvSpPr>
            <a:spLocks noGrp="1"/>
          </p:cNvSpPr>
          <p:nvPr>
            <p:ph type="sldNum" sz="quarter" idx="12"/>
          </p:nvPr>
        </p:nvSpPr>
        <p:spPr/>
        <p:txBody>
          <a:bodyPr/>
          <a:lstStyle/>
          <a:p>
            <a:fld id="{EDD00D9C-1411-4FB9-A8AA-79A69BE3B3C5}" type="slidenum">
              <a:rPr lang="en-US" smtClean="0"/>
              <a:t>‹#›</a:t>
            </a:fld>
            <a:endParaRPr lang="en-US"/>
          </a:p>
        </p:txBody>
      </p:sp>
    </p:spTree>
    <p:extLst>
      <p:ext uri="{BB962C8B-B14F-4D97-AF65-F5344CB8AC3E}">
        <p14:creationId xmlns:p14="http://schemas.microsoft.com/office/powerpoint/2010/main" val="36434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32653C-3BD9-4F03-BDCF-6EA2F0C76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3BAF8C-1771-4C6E-B9FD-E4ED09F21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592C7-615F-4CAF-9DAC-D3B2B6281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B8A8-385E-42FB-9F1F-D1A91D1AE34A}" type="datetimeFigureOut">
              <a:rPr lang="en-US" smtClean="0"/>
              <a:t>2/15/2021</a:t>
            </a:fld>
            <a:endParaRPr lang="en-US"/>
          </a:p>
        </p:txBody>
      </p:sp>
      <p:sp>
        <p:nvSpPr>
          <p:cNvPr id="5" name="Footer Placeholder 4">
            <a:extLst>
              <a:ext uri="{FF2B5EF4-FFF2-40B4-BE49-F238E27FC236}">
                <a16:creationId xmlns:a16="http://schemas.microsoft.com/office/drawing/2014/main" id="{D18A0E72-B41A-414D-9430-00645ABBE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B5F71D-68DE-414B-AD7A-5B1F75E6B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00D9C-1411-4FB9-A8AA-79A69BE3B3C5}" type="slidenum">
              <a:rPr lang="en-US" smtClean="0"/>
              <a:t>‹#›</a:t>
            </a:fld>
            <a:endParaRPr lang="en-US"/>
          </a:p>
        </p:txBody>
      </p:sp>
    </p:spTree>
    <p:extLst>
      <p:ext uri="{BB962C8B-B14F-4D97-AF65-F5344CB8AC3E}">
        <p14:creationId xmlns:p14="http://schemas.microsoft.com/office/powerpoint/2010/main" val="350218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clibrary.commons.gc.cuny.edu/2014/04/09/free-nytimes/" TargetMode="External"/><Relationship Id="rId11" Type="http://schemas.openxmlformats.org/officeDocument/2006/relationships/hyperlink" Target="http://2017.igem.org/Team:Macquarie_Australia"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pixabay.com/en/blogging-blogger-office-business-336376/" TargetMode="External"/><Relationship Id="rId9" Type="http://schemas.openxmlformats.org/officeDocument/2006/relationships/hyperlink" Target="http://prehospitalresearch.eu/?p=196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95003-0C06-487F-BEA4-B6EBABF73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584" y="6110084"/>
            <a:ext cx="2595416" cy="747916"/>
          </a:xfrm>
          <a:prstGeom prst="rect">
            <a:avLst/>
          </a:prstGeom>
        </p:spPr>
      </p:pic>
      <p:pic>
        <p:nvPicPr>
          <p:cNvPr id="7" name="Picture 6" descr="A picture containing animal&#10;&#10;Description automatically generated">
            <a:extLst>
              <a:ext uri="{FF2B5EF4-FFF2-40B4-BE49-F238E27FC236}">
                <a16:creationId xmlns:a16="http://schemas.microsoft.com/office/drawing/2014/main" id="{F1C7F1EC-E2A0-431A-9CAB-FA4B041B130C}"/>
              </a:ext>
            </a:extLst>
          </p:cNvPr>
          <p:cNvPicPr>
            <a:picLocks noChangeAspect="1"/>
          </p:cNvPicPr>
          <p:nvPr/>
        </p:nvPicPr>
        <p:blipFill>
          <a:blip r:embed="rId4">
            <a:alphaModFix amt="50000"/>
          </a:blip>
          <a:stretch>
            <a:fillRect/>
          </a:stretch>
        </p:blipFill>
        <p:spPr>
          <a:xfrm>
            <a:off x="-1" y="-2605"/>
            <a:ext cx="2236325" cy="1563352"/>
          </a:xfrm>
          <a:prstGeom prst="rect">
            <a:avLst/>
          </a:prstGeom>
        </p:spPr>
      </p:pic>
      <p:pic>
        <p:nvPicPr>
          <p:cNvPr id="9" name="Picture 8" descr="A picture containing table, sitting, cake&#10;&#10;Description automatically generated">
            <a:extLst>
              <a:ext uri="{FF2B5EF4-FFF2-40B4-BE49-F238E27FC236}">
                <a16:creationId xmlns:a16="http://schemas.microsoft.com/office/drawing/2014/main" id="{A0297992-3BFC-4888-AE48-E7154FAE884A}"/>
              </a:ext>
            </a:extLst>
          </p:cNvPr>
          <p:cNvPicPr>
            <a:picLocks noChangeAspect="1"/>
          </p:cNvPicPr>
          <p:nvPr/>
        </p:nvPicPr>
        <p:blipFill>
          <a:blip r:embed="rId5">
            <a:alphaModFix amt="50000"/>
          </a:blip>
          <a:stretch>
            <a:fillRect/>
          </a:stretch>
        </p:blipFill>
        <p:spPr>
          <a:xfrm>
            <a:off x="9962088" y="143159"/>
            <a:ext cx="2229911" cy="1424177"/>
          </a:xfrm>
          <a:prstGeom prst="rect">
            <a:avLst/>
          </a:prstGeom>
        </p:spPr>
      </p:pic>
      <p:sp>
        <p:nvSpPr>
          <p:cNvPr id="13" name="Rectangle 12">
            <a:extLst>
              <a:ext uri="{FF2B5EF4-FFF2-40B4-BE49-F238E27FC236}">
                <a16:creationId xmlns:a16="http://schemas.microsoft.com/office/drawing/2014/main" id="{93AB4123-40C4-426C-AF04-1BC0F84BE13A}"/>
              </a:ext>
            </a:extLst>
          </p:cNvPr>
          <p:cNvSpPr/>
          <p:nvPr/>
        </p:nvSpPr>
        <p:spPr>
          <a:xfrm>
            <a:off x="6893791" y="1964760"/>
            <a:ext cx="1099458" cy="754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A97385-868A-4BCA-B6AE-2B15B0CEA3C1}"/>
              </a:ext>
            </a:extLst>
          </p:cNvPr>
          <p:cNvSpPr/>
          <p:nvPr/>
        </p:nvSpPr>
        <p:spPr>
          <a:xfrm>
            <a:off x="6911810" y="1987261"/>
            <a:ext cx="1562927" cy="1673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15B598-D50C-4F96-8C04-3A76DDB1BBCB}"/>
              </a:ext>
            </a:extLst>
          </p:cNvPr>
          <p:cNvSpPr/>
          <p:nvPr/>
        </p:nvSpPr>
        <p:spPr>
          <a:xfrm>
            <a:off x="7034343" y="1879583"/>
            <a:ext cx="1562927" cy="1673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790F4EE-5CE8-4D65-AE49-89B8E35A9D97}"/>
              </a:ext>
            </a:extLst>
          </p:cNvPr>
          <p:cNvGrpSpPr/>
          <p:nvPr/>
        </p:nvGrpSpPr>
        <p:grpSpPr>
          <a:xfrm>
            <a:off x="2574177" y="214625"/>
            <a:ext cx="7217815" cy="6676305"/>
            <a:chOff x="2199223" y="181695"/>
            <a:chExt cx="7217815" cy="6676305"/>
          </a:xfrm>
        </p:grpSpPr>
        <p:grpSp>
          <p:nvGrpSpPr>
            <p:cNvPr id="3" name="Group 2">
              <a:extLst>
                <a:ext uri="{FF2B5EF4-FFF2-40B4-BE49-F238E27FC236}">
                  <a16:creationId xmlns:a16="http://schemas.microsoft.com/office/drawing/2014/main" id="{39969C24-F166-4EFA-9AE8-426F2CC099B9}"/>
                </a:ext>
              </a:extLst>
            </p:cNvPr>
            <p:cNvGrpSpPr/>
            <p:nvPr/>
          </p:nvGrpSpPr>
          <p:grpSpPr>
            <a:xfrm>
              <a:off x="2199223" y="181695"/>
              <a:ext cx="7217815" cy="6676305"/>
              <a:chOff x="2378769" y="53339"/>
              <a:chExt cx="7217815" cy="6676305"/>
            </a:xfrm>
          </p:grpSpPr>
          <p:pic>
            <p:nvPicPr>
              <p:cNvPr id="11" name="Picture 10">
                <a:extLst>
                  <a:ext uri="{FF2B5EF4-FFF2-40B4-BE49-F238E27FC236}">
                    <a16:creationId xmlns:a16="http://schemas.microsoft.com/office/drawing/2014/main" id="{84CC07FC-141D-4737-9022-90F11AA489D2}"/>
                  </a:ext>
                </a:extLst>
              </p:cNvPr>
              <p:cNvPicPr>
                <a:picLocks noChangeAspect="1"/>
              </p:cNvPicPr>
              <p:nvPr/>
            </p:nvPicPr>
            <p:blipFill rotWithShape="1">
              <a:blip r:embed="rId6">
                <a:alphaModFix amt="35000"/>
              </a:blip>
              <a:srcRect l="5005" t="9211" r="33587"/>
              <a:stretch/>
            </p:blipFill>
            <p:spPr>
              <a:xfrm>
                <a:off x="2378769" y="207607"/>
                <a:ext cx="7050059" cy="6399355"/>
              </a:xfrm>
              <a:prstGeom prst="rect">
                <a:avLst/>
              </a:prstGeom>
            </p:spPr>
          </p:pic>
          <p:sp>
            <p:nvSpPr>
              <p:cNvPr id="2" name="Rectangle 1">
                <a:extLst>
                  <a:ext uri="{FF2B5EF4-FFF2-40B4-BE49-F238E27FC236}">
                    <a16:creationId xmlns:a16="http://schemas.microsoft.com/office/drawing/2014/main" id="{94EC3C30-4AAD-41E5-8B60-E34109605A13}"/>
                  </a:ext>
                </a:extLst>
              </p:cNvPr>
              <p:cNvSpPr/>
              <p:nvPr/>
            </p:nvSpPr>
            <p:spPr>
              <a:xfrm>
                <a:off x="2447487" y="5925548"/>
                <a:ext cx="631371" cy="80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3414C-5BB1-41E2-831B-AAE5E9887A5D}"/>
                  </a:ext>
                </a:extLst>
              </p:cNvPr>
              <p:cNvSpPr/>
              <p:nvPr/>
            </p:nvSpPr>
            <p:spPr>
              <a:xfrm>
                <a:off x="7467600" y="53339"/>
                <a:ext cx="2128984" cy="5705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D511E9-5980-403A-8DC4-BB24F7A3AA83}"/>
                  </a:ext>
                </a:extLst>
              </p:cNvPr>
              <p:cNvSpPr/>
              <p:nvPr/>
            </p:nvSpPr>
            <p:spPr>
              <a:xfrm>
                <a:off x="6686136" y="2206597"/>
                <a:ext cx="1562927" cy="1673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BB2412-F996-4033-A5D1-195FBE56144C}"/>
                  </a:ext>
                </a:extLst>
              </p:cNvPr>
              <p:cNvSpPr/>
              <p:nvPr/>
            </p:nvSpPr>
            <p:spPr>
              <a:xfrm>
                <a:off x="7078592" y="1762827"/>
                <a:ext cx="1099458" cy="82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8755598-D7F4-449F-9612-80728F37735A}"/>
                </a:ext>
              </a:extLst>
            </p:cNvPr>
            <p:cNvSpPr/>
            <p:nvPr/>
          </p:nvSpPr>
          <p:spPr>
            <a:xfrm>
              <a:off x="6669445" y="2094888"/>
              <a:ext cx="631371" cy="80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087D8A0C-2EC9-4D85-83D2-0C3966F99343}"/>
              </a:ext>
            </a:extLst>
          </p:cNvPr>
          <p:cNvSpPr>
            <a:spLocks noGrp="1"/>
          </p:cNvSpPr>
          <p:nvPr>
            <p:ph type="ctrTitle"/>
          </p:nvPr>
        </p:nvSpPr>
        <p:spPr>
          <a:xfrm>
            <a:off x="587828" y="1524130"/>
            <a:ext cx="11016343" cy="2387600"/>
          </a:xfrm>
        </p:spPr>
        <p:txBody>
          <a:bodyPr>
            <a:noAutofit/>
          </a:bodyPr>
          <a:lstStyle/>
          <a:p>
            <a:r>
              <a:rPr lang="en-US" sz="4400" dirty="0"/>
              <a:t>Making Waves: The Impact of</a:t>
            </a:r>
            <a:br>
              <a:rPr lang="en-US" sz="4400" dirty="0"/>
            </a:br>
            <a:r>
              <a:rPr lang="en-US" sz="4400" dirty="0"/>
              <a:t>the Georgia CTSA Publication </a:t>
            </a:r>
            <a:br>
              <a:rPr lang="en-US" sz="4400" dirty="0"/>
            </a:br>
            <a:r>
              <a:rPr lang="en-US" sz="4400" dirty="0"/>
              <a:t>Portfolio from 2007-2020  </a:t>
            </a:r>
            <a:br>
              <a:rPr lang="en-US" sz="800" dirty="0"/>
            </a:br>
            <a:r>
              <a:rPr lang="en-US" sz="4000" i="1" dirty="0"/>
              <a:t>Do Big Splashes lead to Ripple Effects on Translation?</a:t>
            </a:r>
            <a:endParaRPr lang="en-US" sz="4400" i="1" dirty="0"/>
          </a:p>
        </p:txBody>
      </p:sp>
      <p:sp>
        <p:nvSpPr>
          <p:cNvPr id="6" name="Subtitle 5">
            <a:extLst>
              <a:ext uri="{FF2B5EF4-FFF2-40B4-BE49-F238E27FC236}">
                <a16:creationId xmlns:a16="http://schemas.microsoft.com/office/drawing/2014/main" id="{E97308A4-D64E-42DA-8DDC-48BA32F151D1}"/>
              </a:ext>
            </a:extLst>
          </p:cNvPr>
          <p:cNvSpPr>
            <a:spLocks noGrp="1"/>
          </p:cNvSpPr>
          <p:nvPr>
            <p:ph type="subTitle" idx="1"/>
          </p:nvPr>
        </p:nvSpPr>
        <p:spPr>
          <a:xfrm>
            <a:off x="1611085" y="4331376"/>
            <a:ext cx="9144000" cy="1265663"/>
          </a:xfrm>
        </p:spPr>
        <p:txBody>
          <a:bodyPr>
            <a:normAutofit/>
          </a:bodyPr>
          <a:lstStyle/>
          <a:p>
            <a:r>
              <a:rPr lang="en-US" dirty="0"/>
              <a:t>Nicole M. Llewellyn, PhD, Amber A. Weber, MPH, &amp; Eric J. Nehl, PhD</a:t>
            </a:r>
          </a:p>
          <a:p>
            <a:r>
              <a:rPr lang="en-US" dirty="0"/>
              <a:t>Georgia CTSA Evaluation &amp; Continuous Improvement Program</a:t>
            </a:r>
          </a:p>
          <a:p>
            <a:endParaRPr lang="en-US" dirty="0"/>
          </a:p>
          <a:p>
            <a:endParaRPr lang="en-US" dirty="0"/>
          </a:p>
        </p:txBody>
      </p:sp>
    </p:spTree>
    <p:extLst>
      <p:ext uri="{BB962C8B-B14F-4D97-AF65-F5344CB8AC3E}">
        <p14:creationId xmlns:p14="http://schemas.microsoft.com/office/powerpoint/2010/main" val="204416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D051FBD-2E19-4587-9AC9-FB5AA87F40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75613" y="4693827"/>
            <a:ext cx="2260022" cy="1506681"/>
          </a:xfrm>
          <a:prstGeom prst="rect">
            <a:avLst/>
          </a:prstGeom>
        </p:spPr>
      </p:pic>
      <p:pic>
        <p:nvPicPr>
          <p:cNvPr id="18" name="Picture 17">
            <a:extLst>
              <a:ext uri="{FF2B5EF4-FFF2-40B4-BE49-F238E27FC236}">
                <a16:creationId xmlns:a16="http://schemas.microsoft.com/office/drawing/2014/main" id="{42FC09A0-1B36-4730-A0AB-BCBED33C679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441471" y="3194666"/>
            <a:ext cx="2833583" cy="1108793"/>
          </a:xfrm>
          <a:prstGeom prst="rect">
            <a:avLst/>
          </a:prstGeom>
        </p:spPr>
      </p:pic>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7"/>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9F2F8A22-465D-44F9-81C4-5EF61CC2555D}"/>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BE18693-35EF-4B6F-B4DE-BEF269A8AA4F}"/>
              </a:ext>
            </a:extLst>
          </p:cNvPr>
          <p:cNvSpPr>
            <a:spLocks noGrp="1"/>
          </p:cNvSpPr>
          <p:nvPr>
            <p:ph idx="1"/>
          </p:nvPr>
        </p:nvSpPr>
        <p:spPr>
          <a:xfrm>
            <a:off x="473809" y="1629598"/>
            <a:ext cx="7956398" cy="4681780"/>
          </a:xfrm>
        </p:spPr>
        <p:txBody>
          <a:bodyPr>
            <a:normAutofit fontScale="92500"/>
          </a:bodyPr>
          <a:lstStyle/>
          <a:p>
            <a:r>
              <a:rPr lang="en-US" dirty="0"/>
              <a:t>Purpose: </a:t>
            </a:r>
          </a:p>
          <a:p>
            <a:pPr lvl="1"/>
            <a:r>
              <a:rPr lang="en-US" b="1" dirty="0"/>
              <a:t>Evaluate publication activity</a:t>
            </a:r>
            <a:r>
              <a:rPr lang="en-US" dirty="0"/>
              <a:t> since transition from ACTSI to Georgia CTSA &amp; move beyond traditional publication analyses by </a:t>
            </a:r>
            <a:r>
              <a:rPr lang="en-US" b="1" dirty="0"/>
              <a:t>incorporating </a:t>
            </a:r>
            <a:r>
              <a:rPr lang="en-US" b="1" dirty="0" err="1"/>
              <a:t>altmetrics</a:t>
            </a:r>
            <a:r>
              <a:rPr lang="en-US" b="1" dirty="0"/>
              <a:t>: </a:t>
            </a:r>
          </a:p>
          <a:p>
            <a:pPr lvl="2"/>
            <a:r>
              <a:rPr lang="en-US" sz="2400" dirty="0"/>
              <a:t>The influence of published research in non-academic spheres such as media, community, patents and policy</a:t>
            </a:r>
          </a:p>
          <a:p>
            <a:r>
              <a:rPr lang="en-US" dirty="0"/>
              <a:t>Prior research: </a:t>
            </a:r>
          </a:p>
          <a:p>
            <a:pPr lvl="1"/>
            <a:r>
              <a:rPr lang="en-US" dirty="0"/>
              <a:t>Little relationship between </a:t>
            </a:r>
            <a:r>
              <a:rPr lang="en-US" b="1" dirty="0" err="1"/>
              <a:t>altmetrics</a:t>
            </a:r>
            <a:r>
              <a:rPr lang="en-US" dirty="0"/>
              <a:t> and </a:t>
            </a:r>
            <a:r>
              <a:rPr lang="en-US" b="1" dirty="0"/>
              <a:t>academic</a:t>
            </a:r>
            <a:r>
              <a:rPr lang="en-US" dirty="0"/>
              <a:t> </a:t>
            </a:r>
            <a:r>
              <a:rPr lang="en-US" b="1" dirty="0"/>
              <a:t>citations</a:t>
            </a:r>
            <a:r>
              <a:rPr lang="en-US" dirty="0"/>
              <a:t>. </a:t>
            </a:r>
          </a:p>
          <a:p>
            <a:pPr lvl="1"/>
            <a:r>
              <a:rPr lang="en-US" dirty="0"/>
              <a:t>No one has examined this in clinical/translational science, or used more modern citation impact factors, e.g. NIH’s </a:t>
            </a:r>
            <a:r>
              <a:rPr lang="en-US" b="1" dirty="0"/>
              <a:t>Relative Citation Ratio </a:t>
            </a:r>
          </a:p>
          <a:p>
            <a:pPr lvl="1"/>
            <a:r>
              <a:rPr lang="en-US" dirty="0"/>
              <a:t>Unclear whether any relationship between </a:t>
            </a:r>
            <a:r>
              <a:rPr lang="en-US" dirty="0" err="1"/>
              <a:t>altmetric</a:t>
            </a:r>
            <a:r>
              <a:rPr lang="en-US" dirty="0"/>
              <a:t> attention and citation is due to publication in higher impact journals</a:t>
            </a:r>
          </a:p>
        </p:txBody>
      </p:sp>
      <p:pic>
        <p:nvPicPr>
          <p:cNvPr id="10" name="Picture 9">
            <a:extLst>
              <a:ext uri="{FF2B5EF4-FFF2-40B4-BE49-F238E27FC236}">
                <a16:creationId xmlns:a16="http://schemas.microsoft.com/office/drawing/2014/main" id="{127FFC9E-7E26-48E0-9278-3BEBC49A58D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441471" y="1317768"/>
            <a:ext cx="3739264" cy="1727563"/>
          </a:xfrm>
          <a:prstGeom prst="rect">
            <a:avLst/>
          </a:prstGeom>
        </p:spPr>
      </p:pic>
      <p:pic>
        <p:nvPicPr>
          <p:cNvPr id="15" name="Picture 14" descr="Logo, icon&#10;&#10;Description automatically generated">
            <a:extLst>
              <a:ext uri="{FF2B5EF4-FFF2-40B4-BE49-F238E27FC236}">
                <a16:creationId xmlns:a16="http://schemas.microsoft.com/office/drawing/2014/main" id="{80989854-1AE3-4E50-A5C3-6B824F24C9A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714015" y="4173416"/>
            <a:ext cx="1311729" cy="1311729"/>
          </a:xfrm>
          <a:prstGeom prst="rect">
            <a:avLst/>
          </a:prstGeom>
        </p:spPr>
      </p:pic>
    </p:spTree>
    <p:extLst>
      <p:ext uri="{BB962C8B-B14F-4D97-AF65-F5344CB8AC3E}">
        <p14:creationId xmlns:p14="http://schemas.microsoft.com/office/powerpoint/2010/main" val="18442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3"/>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BE18693-35EF-4B6F-B4DE-BEF269A8AA4F}"/>
              </a:ext>
            </a:extLst>
          </p:cNvPr>
          <p:cNvSpPr>
            <a:spLocks noGrp="1"/>
          </p:cNvSpPr>
          <p:nvPr>
            <p:ph idx="1"/>
          </p:nvPr>
        </p:nvSpPr>
        <p:spPr>
          <a:xfrm>
            <a:off x="586502" y="1591453"/>
            <a:ext cx="11111127" cy="4630931"/>
          </a:xfrm>
        </p:spPr>
        <p:txBody>
          <a:bodyPr>
            <a:normAutofit/>
          </a:bodyPr>
          <a:lstStyle/>
          <a:p>
            <a:r>
              <a:rPr lang="en-US" sz="3200" b="1" dirty="0"/>
              <a:t>Goal:</a:t>
            </a:r>
          </a:p>
          <a:p>
            <a:pPr marL="914400" lvl="1" indent="-457200">
              <a:buFont typeface="+mj-lt"/>
              <a:buAutoNum type="arabicPeriod"/>
            </a:pPr>
            <a:r>
              <a:rPr lang="en-US" sz="2800" dirty="0"/>
              <a:t>Evaluate the Georgia CTSA’s advancement in publication and citation activity, and </a:t>
            </a:r>
            <a:r>
              <a:rPr lang="en-US" sz="2800" dirty="0" err="1"/>
              <a:t>altmetric</a:t>
            </a:r>
            <a:r>
              <a:rPr lang="en-US" sz="2800" dirty="0"/>
              <a:t> indicators of translational impact</a:t>
            </a:r>
          </a:p>
          <a:p>
            <a:pPr marL="914400" lvl="1" indent="-457200">
              <a:buFont typeface="+mj-lt"/>
              <a:buAutoNum type="arabicPeriod"/>
            </a:pPr>
            <a:r>
              <a:rPr lang="en-US" sz="2800" dirty="0"/>
              <a:t>Test the hypothesis that early </a:t>
            </a:r>
            <a:r>
              <a:rPr lang="en-US" sz="2800" dirty="0" err="1"/>
              <a:t>altmetric</a:t>
            </a:r>
            <a:r>
              <a:rPr lang="en-US" sz="2800" dirty="0"/>
              <a:t> indicators of </a:t>
            </a:r>
            <a:r>
              <a:rPr lang="en-US" sz="2800" i="1" dirty="0"/>
              <a:t>Big Splash</a:t>
            </a:r>
            <a:r>
              <a:rPr lang="en-US" sz="2800" dirty="0"/>
              <a:t> publications predict citation </a:t>
            </a:r>
            <a:r>
              <a:rPr lang="en-US" sz="2800" i="1" dirty="0"/>
              <a:t>Ripple Effects, </a:t>
            </a:r>
            <a:r>
              <a:rPr lang="en-US" sz="2800" dirty="0"/>
              <a:t>independent of the journal’s impact</a:t>
            </a:r>
          </a:p>
          <a:p>
            <a:pPr marL="457200" lvl="1" indent="0">
              <a:buNone/>
            </a:pPr>
            <a:endParaRPr lang="en-US" sz="2800" dirty="0"/>
          </a:p>
          <a:p>
            <a:r>
              <a:rPr lang="en-US" b="1" dirty="0"/>
              <a:t>Method: </a:t>
            </a:r>
          </a:p>
          <a:p>
            <a:pPr lvl="1"/>
            <a:r>
              <a:rPr lang="en-US" dirty="0"/>
              <a:t>For all publications acknowledging support from Georgia CTSA grants, we collected </a:t>
            </a:r>
            <a:r>
              <a:rPr lang="en-US" dirty="0" err="1"/>
              <a:t>Altmetric</a:t>
            </a:r>
            <a:r>
              <a:rPr lang="en-US" dirty="0"/>
              <a:t> Attention Scores </a:t>
            </a:r>
            <a:r>
              <a:rPr lang="en-US" b="1" dirty="0"/>
              <a:t>(AAS)</a:t>
            </a:r>
            <a:r>
              <a:rPr lang="en-US" dirty="0"/>
              <a:t> and Relative Citation Ration </a:t>
            </a:r>
            <a:r>
              <a:rPr lang="en-US" b="1" dirty="0"/>
              <a:t>(RCR) </a:t>
            </a:r>
            <a:r>
              <a:rPr lang="en-US" dirty="0"/>
              <a:t>values from Dimensions, and Journal Impact Factor </a:t>
            </a:r>
            <a:r>
              <a:rPr lang="en-US" b="1" dirty="0"/>
              <a:t>(JIF)</a:t>
            </a:r>
            <a:r>
              <a:rPr lang="en-US" dirty="0"/>
              <a:t> values from Web of Science   </a:t>
            </a:r>
          </a:p>
        </p:txBody>
      </p:sp>
      <p:sp>
        <p:nvSpPr>
          <p:cNvPr id="12" name="Subtitle 2">
            <a:extLst>
              <a:ext uri="{FF2B5EF4-FFF2-40B4-BE49-F238E27FC236}">
                <a16:creationId xmlns:a16="http://schemas.microsoft.com/office/drawing/2014/main" id="{64146B82-20FC-4D47-B3A4-02DEFB8BCC57}"/>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pic>
        <p:nvPicPr>
          <p:cNvPr id="9" name="Picture 8" descr="A picture containing animal&#10;&#10;Description automatically generated">
            <a:extLst>
              <a:ext uri="{FF2B5EF4-FFF2-40B4-BE49-F238E27FC236}">
                <a16:creationId xmlns:a16="http://schemas.microsoft.com/office/drawing/2014/main" id="{72F24759-7E4B-4762-96DF-B710E72289B8}"/>
              </a:ext>
            </a:extLst>
          </p:cNvPr>
          <p:cNvPicPr>
            <a:picLocks noChangeAspect="1"/>
          </p:cNvPicPr>
          <p:nvPr/>
        </p:nvPicPr>
        <p:blipFill>
          <a:blip r:embed="rId4">
            <a:alphaModFix amt="70000"/>
          </a:blip>
          <a:stretch>
            <a:fillRect/>
          </a:stretch>
        </p:blipFill>
        <p:spPr>
          <a:xfrm>
            <a:off x="10743875" y="2835977"/>
            <a:ext cx="1281869" cy="896119"/>
          </a:xfrm>
          <a:prstGeom prst="rect">
            <a:avLst/>
          </a:prstGeom>
        </p:spPr>
      </p:pic>
      <p:pic>
        <p:nvPicPr>
          <p:cNvPr id="10" name="Picture 9" descr="A picture containing table, sitting, cake&#10;&#10;Description automatically generated">
            <a:extLst>
              <a:ext uri="{FF2B5EF4-FFF2-40B4-BE49-F238E27FC236}">
                <a16:creationId xmlns:a16="http://schemas.microsoft.com/office/drawing/2014/main" id="{87CF1A62-1AC9-4A57-913A-B447FB8AEEF1}"/>
              </a:ext>
            </a:extLst>
          </p:cNvPr>
          <p:cNvPicPr>
            <a:picLocks noChangeAspect="1"/>
          </p:cNvPicPr>
          <p:nvPr/>
        </p:nvPicPr>
        <p:blipFill>
          <a:blip r:embed="rId5">
            <a:alphaModFix amt="70000"/>
          </a:blip>
          <a:stretch>
            <a:fillRect/>
          </a:stretch>
        </p:blipFill>
        <p:spPr>
          <a:xfrm>
            <a:off x="5901827" y="3822878"/>
            <a:ext cx="1400433" cy="894414"/>
          </a:xfrm>
          <a:prstGeom prst="rect">
            <a:avLst/>
          </a:prstGeom>
        </p:spPr>
      </p:pic>
    </p:spTree>
    <p:extLst>
      <p:ext uri="{BB962C8B-B14F-4D97-AF65-F5344CB8AC3E}">
        <p14:creationId xmlns:p14="http://schemas.microsoft.com/office/powerpoint/2010/main" val="39016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3"/>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1C05E573-022A-41ED-9016-5A586FC98126}"/>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pic>
        <p:nvPicPr>
          <p:cNvPr id="29" name="Picture 28">
            <a:extLst>
              <a:ext uri="{FF2B5EF4-FFF2-40B4-BE49-F238E27FC236}">
                <a16:creationId xmlns:a16="http://schemas.microsoft.com/office/drawing/2014/main" id="{848711FB-8C01-41A4-B28E-6DB3C50126CD}"/>
              </a:ext>
            </a:extLst>
          </p:cNvPr>
          <p:cNvPicPr>
            <a:picLocks noChangeAspect="1"/>
          </p:cNvPicPr>
          <p:nvPr/>
        </p:nvPicPr>
        <p:blipFill rotWithShape="1">
          <a:blip r:embed="rId4"/>
          <a:srcRect l="1096"/>
          <a:stretch/>
        </p:blipFill>
        <p:spPr>
          <a:xfrm>
            <a:off x="724829" y="1310619"/>
            <a:ext cx="7817005" cy="5269106"/>
          </a:xfrm>
          <a:prstGeom prst="rect">
            <a:avLst/>
          </a:prstGeom>
          <a:ln>
            <a:noFill/>
          </a:ln>
        </p:spPr>
      </p:pic>
      <p:graphicFrame>
        <p:nvGraphicFramePr>
          <p:cNvPr id="30" name="Chart 29">
            <a:extLst>
              <a:ext uri="{FF2B5EF4-FFF2-40B4-BE49-F238E27FC236}">
                <a16:creationId xmlns:a16="http://schemas.microsoft.com/office/drawing/2014/main" id="{D6C79D95-0276-4A4F-912D-A34BA1569537}"/>
              </a:ext>
            </a:extLst>
          </p:cNvPr>
          <p:cNvGraphicFramePr>
            <a:graphicFrameLocks/>
          </p:cNvGraphicFramePr>
          <p:nvPr>
            <p:extLst>
              <p:ext uri="{D42A27DB-BD31-4B8C-83A1-F6EECF244321}">
                <p14:modId xmlns:p14="http://schemas.microsoft.com/office/powerpoint/2010/main" val="2710552877"/>
              </p:ext>
            </p:extLst>
          </p:nvPr>
        </p:nvGraphicFramePr>
        <p:xfrm>
          <a:off x="5754029" y="2219093"/>
          <a:ext cx="5799795" cy="42597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576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3"/>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1C05E573-022A-41ED-9016-5A586FC98126}"/>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pic>
        <p:nvPicPr>
          <p:cNvPr id="29" name="Picture 28">
            <a:extLst>
              <a:ext uri="{FF2B5EF4-FFF2-40B4-BE49-F238E27FC236}">
                <a16:creationId xmlns:a16="http://schemas.microsoft.com/office/drawing/2014/main" id="{848711FB-8C01-41A4-B28E-6DB3C50126CD}"/>
              </a:ext>
            </a:extLst>
          </p:cNvPr>
          <p:cNvPicPr>
            <a:picLocks noChangeAspect="1"/>
          </p:cNvPicPr>
          <p:nvPr/>
        </p:nvPicPr>
        <p:blipFill rotWithShape="1">
          <a:blip r:embed="rId4"/>
          <a:srcRect l="559" r="2822" b="3212"/>
          <a:stretch/>
        </p:blipFill>
        <p:spPr>
          <a:xfrm>
            <a:off x="1307719" y="1312101"/>
            <a:ext cx="7779318" cy="5195304"/>
          </a:xfrm>
          <a:prstGeom prst="rect">
            <a:avLst/>
          </a:prstGeom>
        </p:spPr>
      </p:pic>
      <p:pic>
        <p:nvPicPr>
          <p:cNvPr id="10" name="Picture 9">
            <a:extLst>
              <a:ext uri="{FF2B5EF4-FFF2-40B4-BE49-F238E27FC236}">
                <a16:creationId xmlns:a16="http://schemas.microsoft.com/office/drawing/2014/main" id="{D371C1CD-D7FE-47A6-B9EF-42348686FB02}"/>
              </a:ext>
            </a:extLst>
          </p:cNvPr>
          <p:cNvPicPr>
            <a:picLocks noChangeAspect="1"/>
          </p:cNvPicPr>
          <p:nvPr/>
        </p:nvPicPr>
        <p:blipFill rotWithShape="1">
          <a:blip r:embed="rId5"/>
          <a:srcRect l="55721" t="36031" r="34021" b="38893"/>
          <a:stretch/>
        </p:blipFill>
        <p:spPr>
          <a:xfrm>
            <a:off x="8243460" y="3162230"/>
            <a:ext cx="850679" cy="1308100"/>
          </a:xfrm>
          <a:prstGeom prst="rect">
            <a:avLst/>
          </a:prstGeom>
        </p:spPr>
      </p:pic>
      <p:pic>
        <p:nvPicPr>
          <p:cNvPr id="12" name="Picture 11">
            <a:extLst>
              <a:ext uri="{FF2B5EF4-FFF2-40B4-BE49-F238E27FC236}">
                <a16:creationId xmlns:a16="http://schemas.microsoft.com/office/drawing/2014/main" id="{FCF89A57-04A1-4BF3-8106-D5A4FD5CA744}"/>
              </a:ext>
            </a:extLst>
          </p:cNvPr>
          <p:cNvPicPr>
            <a:picLocks noChangeAspect="1"/>
          </p:cNvPicPr>
          <p:nvPr/>
        </p:nvPicPr>
        <p:blipFill rotWithShape="1">
          <a:blip r:embed="rId6"/>
          <a:srcRect l="7406"/>
          <a:stretch/>
        </p:blipFill>
        <p:spPr>
          <a:xfrm>
            <a:off x="9087037" y="3073330"/>
            <a:ext cx="1797244" cy="2704791"/>
          </a:xfrm>
          <a:prstGeom prst="rect">
            <a:avLst/>
          </a:prstGeom>
        </p:spPr>
      </p:pic>
    </p:spTree>
    <p:extLst>
      <p:ext uri="{BB962C8B-B14F-4D97-AF65-F5344CB8AC3E}">
        <p14:creationId xmlns:p14="http://schemas.microsoft.com/office/powerpoint/2010/main" val="2130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3"/>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1C05E573-022A-41ED-9016-5A586FC98126}"/>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pic>
        <p:nvPicPr>
          <p:cNvPr id="10" name="Picture 9">
            <a:extLst>
              <a:ext uri="{FF2B5EF4-FFF2-40B4-BE49-F238E27FC236}">
                <a16:creationId xmlns:a16="http://schemas.microsoft.com/office/drawing/2014/main" id="{D371C1CD-D7FE-47A6-B9EF-42348686FB02}"/>
              </a:ext>
            </a:extLst>
          </p:cNvPr>
          <p:cNvPicPr>
            <a:picLocks noChangeAspect="1"/>
          </p:cNvPicPr>
          <p:nvPr/>
        </p:nvPicPr>
        <p:blipFill rotWithShape="1">
          <a:blip r:embed="rId4"/>
          <a:srcRect l="55721" t="36031" r="34021" b="38893"/>
          <a:stretch/>
        </p:blipFill>
        <p:spPr>
          <a:xfrm>
            <a:off x="8243460" y="3162230"/>
            <a:ext cx="850679" cy="1308100"/>
          </a:xfrm>
          <a:prstGeom prst="rect">
            <a:avLst/>
          </a:prstGeom>
        </p:spPr>
      </p:pic>
      <p:pic>
        <p:nvPicPr>
          <p:cNvPr id="15" name="Picture 14">
            <a:extLst>
              <a:ext uri="{FF2B5EF4-FFF2-40B4-BE49-F238E27FC236}">
                <a16:creationId xmlns:a16="http://schemas.microsoft.com/office/drawing/2014/main" id="{7F935C34-5BF2-4464-AAFA-1B693FEB3A3A}"/>
              </a:ext>
            </a:extLst>
          </p:cNvPr>
          <p:cNvPicPr>
            <a:picLocks noChangeAspect="1"/>
          </p:cNvPicPr>
          <p:nvPr/>
        </p:nvPicPr>
        <p:blipFill rotWithShape="1">
          <a:blip r:embed="rId5"/>
          <a:srcRect l="1204" r="2822" b="3212"/>
          <a:stretch/>
        </p:blipFill>
        <p:spPr>
          <a:xfrm>
            <a:off x="367990" y="1314683"/>
            <a:ext cx="7322340" cy="4922918"/>
          </a:xfrm>
          <a:prstGeom prst="rect">
            <a:avLst/>
          </a:prstGeom>
        </p:spPr>
      </p:pic>
      <p:pic>
        <p:nvPicPr>
          <p:cNvPr id="4" name="Picture 3">
            <a:extLst>
              <a:ext uri="{FF2B5EF4-FFF2-40B4-BE49-F238E27FC236}">
                <a16:creationId xmlns:a16="http://schemas.microsoft.com/office/drawing/2014/main" id="{E88C8EE8-5F0B-4F14-88FB-A9BDB70D00F2}"/>
              </a:ext>
            </a:extLst>
          </p:cNvPr>
          <p:cNvPicPr>
            <a:picLocks noChangeAspect="1"/>
          </p:cNvPicPr>
          <p:nvPr/>
        </p:nvPicPr>
        <p:blipFill rotWithShape="1">
          <a:blip r:embed="rId6"/>
          <a:srcRect t="29012"/>
          <a:stretch/>
        </p:blipFill>
        <p:spPr>
          <a:xfrm>
            <a:off x="5151864" y="2976293"/>
            <a:ext cx="6345044" cy="3616050"/>
          </a:xfrm>
          <a:prstGeom prst="rect">
            <a:avLst/>
          </a:prstGeom>
        </p:spPr>
      </p:pic>
      <p:pic>
        <p:nvPicPr>
          <p:cNvPr id="16" name="Picture 15">
            <a:extLst>
              <a:ext uri="{FF2B5EF4-FFF2-40B4-BE49-F238E27FC236}">
                <a16:creationId xmlns:a16="http://schemas.microsoft.com/office/drawing/2014/main" id="{1D3C9299-1B19-4F90-BFDE-E51A5A993902}"/>
              </a:ext>
            </a:extLst>
          </p:cNvPr>
          <p:cNvPicPr>
            <a:picLocks noChangeAspect="1"/>
          </p:cNvPicPr>
          <p:nvPr/>
        </p:nvPicPr>
        <p:blipFill rotWithShape="1">
          <a:blip r:embed="rId6"/>
          <a:srcRect l="26713"/>
          <a:stretch/>
        </p:blipFill>
        <p:spPr>
          <a:xfrm>
            <a:off x="6891452" y="1476147"/>
            <a:ext cx="4650059" cy="5093909"/>
          </a:xfrm>
          <a:prstGeom prst="rect">
            <a:avLst/>
          </a:prstGeom>
        </p:spPr>
      </p:pic>
    </p:spTree>
    <p:extLst>
      <p:ext uri="{BB962C8B-B14F-4D97-AF65-F5344CB8AC3E}">
        <p14:creationId xmlns:p14="http://schemas.microsoft.com/office/powerpoint/2010/main" val="334266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3"/>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BE18693-35EF-4B6F-B4DE-BEF269A8AA4F}"/>
              </a:ext>
            </a:extLst>
          </p:cNvPr>
          <p:cNvSpPr>
            <a:spLocks noGrp="1"/>
          </p:cNvSpPr>
          <p:nvPr>
            <p:ph idx="1"/>
          </p:nvPr>
        </p:nvSpPr>
        <p:spPr>
          <a:xfrm>
            <a:off x="838199" y="1580262"/>
            <a:ext cx="10515600" cy="4476630"/>
          </a:xfrm>
        </p:spPr>
        <p:txBody>
          <a:bodyPr/>
          <a:lstStyle/>
          <a:p>
            <a:r>
              <a:rPr lang="en-US" i="1" dirty="0"/>
              <a:t>Big Splashes DO lead to Ripple Effects on Translation </a:t>
            </a:r>
          </a:p>
          <a:p>
            <a:pPr lvl="1"/>
            <a:r>
              <a:rPr lang="en-US" dirty="0"/>
              <a:t>AAS, JIF, &amp; RCR were all positively correlated with one another</a:t>
            </a:r>
          </a:p>
          <a:p>
            <a:pPr lvl="1"/>
            <a:r>
              <a:rPr lang="en-US" dirty="0"/>
              <a:t>Consistent with our hypothesis, hierarchical multiple regression showed that </a:t>
            </a:r>
            <a:r>
              <a:rPr lang="en-US" b="1" dirty="0"/>
              <a:t>AAS does predicts RCR</a:t>
            </a:r>
            <a:r>
              <a:rPr lang="en-US" dirty="0"/>
              <a:t>, even after controlling for the albeit larger effect of JIF.</a:t>
            </a:r>
          </a:p>
        </p:txBody>
      </p:sp>
      <p:sp>
        <p:nvSpPr>
          <p:cNvPr id="11" name="Subtitle 2">
            <a:extLst>
              <a:ext uri="{FF2B5EF4-FFF2-40B4-BE49-F238E27FC236}">
                <a16:creationId xmlns:a16="http://schemas.microsoft.com/office/drawing/2014/main" id="{81DC852D-D03C-4B90-A2B5-3858BE9AEF1C}"/>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grpSp>
        <p:nvGrpSpPr>
          <p:cNvPr id="9" name="Group 8">
            <a:extLst>
              <a:ext uri="{FF2B5EF4-FFF2-40B4-BE49-F238E27FC236}">
                <a16:creationId xmlns:a16="http://schemas.microsoft.com/office/drawing/2014/main" id="{FCBB7D6A-B01F-421D-A255-52A93172FC83}"/>
              </a:ext>
            </a:extLst>
          </p:cNvPr>
          <p:cNvGrpSpPr/>
          <p:nvPr/>
        </p:nvGrpSpPr>
        <p:grpSpPr>
          <a:xfrm>
            <a:off x="3264600" y="3463750"/>
            <a:ext cx="5772706" cy="2838505"/>
            <a:chOff x="1758394" y="1364373"/>
            <a:chExt cx="5542394" cy="2555673"/>
          </a:xfrm>
        </p:grpSpPr>
        <p:sp>
          <p:nvSpPr>
            <p:cNvPr id="10" name="Oval 9">
              <a:extLst>
                <a:ext uri="{FF2B5EF4-FFF2-40B4-BE49-F238E27FC236}">
                  <a16:creationId xmlns:a16="http://schemas.microsoft.com/office/drawing/2014/main" id="{C5F35416-DA65-40D1-B8B1-94EC1828FE08}"/>
                </a:ext>
              </a:extLst>
            </p:cNvPr>
            <p:cNvSpPr/>
            <p:nvPr/>
          </p:nvSpPr>
          <p:spPr>
            <a:xfrm>
              <a:off x="2093814" y="1364373"/>
              <a:ext cx="1252473" cy="99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AAS</a:t>
              </a:r>
              <a:endParaRPr lang="en-US" sz="1800" dirty="0"/>
            </a:p>
          </p:txBody>
        </p:sp>
        <p:sp>
          <p:nvSpPr>
            <p:cNvPr id="12" name="Oval 11">
              <a:extLst>
                <a:ext uri="{FF2B5EF4-FFF2-40B4-BE49-F238E27FC236}">
                  <a16:creationId xmlns:a16="http://schemas.microsoft.com/office/drawing/2014/main" id="{3FF283FF-2D28-4040-8F03-D43560DB25F7}"/>
                </a:ext>
              </a:extLst>
            </p:cNvPr>
            <p:cNvSpPr/>
            <p:nvPr/>
          </p:nvSpPr>
          <p:spPr>
            <a:xfrm>
              <a:off x="2093815" y="2925874"/>
              <a:ext cx="1252473" cy="99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Jif</a:t>
              </a:r>
              <a:endParaRPr lang="en-US" sz="1800" dirty="0"/>
            </a:p>
          </p:txBody>
        </p:sp>
        <p:sp>
          <p:nvSpPr>
            <p:cNvPr id="15" name="Oval 14">
              <a:extLst>
                <a:ext uri="{FF2B5EF4-FFF2-40B4-BE49-F238E27FC236}">
                  <a16:creationId xmlns:a16="http://schemas.microsoft.com/office/drawing/2014/main" id="{4744AB41-0D59-4D17-AB02-53549A1C1B66}"/>
                </a:ext>
              </a:extLst>
            </p:cNvPr>
            <p:cNvSpPr/>
            <p:nvPr/>
          </p:nvSpPr>
          <p:spPr>
            <a:xfrm>
              <a:off x="6048315" y="2139914"/>
              <a:ext cx="1252473" cy="99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RCR</a:t>
              </a:r>
              <a:endParaRPr lang="en-US" sz="1800" dirty="0"/>
            </a:p>
          </p:txBody>
        </p:sp>
        <p:cxnSp>
          <p:nvCxnSpPr>
            <p:cNvPr id="16" name="Straight Arrow Connector 15">
              <a:extLst>
                <a:ext uri="{FF2B5EF4-FFF2-40B4-BE49-F238E27FC236}">
                  <a16:creationId xmlns:a16="http://schemas.microsoft.com/office/drawing/2014/main" id="{0F3E8E14-CFA8-4E1F-A098-F71E4F306D38}"/>
                </a:ext>
              </a:extLst>
            </p:cNvPr>
            <p:cNvCxnSpPr>
              <a:cxnSpLocks/>
              <a:stCxn id="12" idx="6"/>
              <a:endCxn id="15" idx="2"/>
            </p:cNvCxnSpPr>
            <p:nvPr/>
          </p:nvCxnSpPr>
          <p:spPr>
            <a:xfrm flipV="1">
              <a:off x="3346288" y="2637000"/>
              <a:ext cx="2702027" cy="7859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37F99B-D6B0-441C-ACD2-CF3A3BD09DA0}"/>
                </a:ext>
              </a:extLst>
            </p:cNvPr>
            <p:cNvCxnSpPr>
              <a:cxnSpLocks/>
              <a:stCxn id="10" idx="6"/>
              <a:endCxn id="15" idx="2"/>
            </p:cNvCxnSpPr>
            <p:nvPr/>
          </p:nvCxnSpPr>
          <p:spPr>
            <a:xfrm>
              <a:off x="3346287" y="1861459"/>
              <a:ext cx="2702028" cy="775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FA8D165-98E6-472B-8582-3D4B37E7BA31}"/>
                </a:ext>
              </a:extLst>
            </p:cNvPr>
            <p:cNvSpPr txBox="1"/>
            <p:nvPr/>
          </p:nvSpPr>
          <p:spPr>
            <a:xfrm>
              <a:off x="4324215" y="3167076"/>
              <a:ext cx="1252473" cy="369332"/>
            </a:xfrm>
            <a:prstGeom prst="rect">
              <a:avLst/>
            </a:prstGeom>
            <a:noFill/>
          </p:spPr>
          <p:txBody>
            <a:bodyPr wrap="square" rtlCol="0">
              <a:spAutoFit/>
            </a:bodyPr>
            <a:lstStyle/>
            <a:p>
              <a:r>
                <a:rPr lang="el-GR" sz="2000" dirty="0"/>
                <a:t>β</a:t>
              </a:r>
              <a:r>
                <a:rPr lang="en-US" sz="2000" dirty="0"/>
                <a:t>= .37*** </a:t>
              </a:r>
            </a:p>
          </p:txBody>
        </p:sp>
        <p:sp>
          <p:nvSpPr>
            <p:cNvPr id="21" name="TextBox 20">
              <a:extLst>
                <a:ext uri="{FF2B5EF4-FFF2-40B4-BE49-F238E27FC236}">
                  <a16:creationId xmlns:a16="http://schemas.microsoft.com/office/drawing/2014/main" id="{9E04A590-DE7F-43C9-8F6D-9ECCAAC5C691}"/>
                </a:ext>
              </a:extLst>
            </p:cNvPr>
            <p:cNvSpPr txBox="1"/>
            <p:nvPr/>
          </p:nvSpPr>
          <p:spPr>
            <a:xfrm>
              <a:off x="4324215" y="1764000"/>
              <a:ext cx="1252473" cy="369332"/>
            </a:xfrm>
            <a:prstGeom prst="rect">
              <a:avLst/>
            </a:prstGeom>
            <a:noFill/>
          </p:spPr>
          <p:txBody>
            <a:bodyPr wrap="square" rtlCol="0">
              <a:spAutoFit/>
            </a:bodyPr>
            <a:lstStyle/>
            <a:p>
              <a:r>
                <a:rPr lang="el-GR" sz="2000" dirty="0"/>
                <a:t>β</a:t>
              </a:r>
              <a:r>
                <a:rPr lang="en-US" sz="2000" dirty="0"/>
                <a:t>= .18***</a:t>
              </a:r>
            </a:p>
          </p:txBody>
        </p:sp>
        <p:sp>
          <p:nvSpPr>
            <p:cNvPr id="23" name="TextBox 22">
              <a:extLst>
                <a:ext uri="{FF2B5EF4-FFF2-40B4-BE49-F238E27FC236}">
                  <a16:creationId xmlns:a16="http://schemas.microsoft.com/office/drawing/2014/main" id="{CF278597-2A99-4D6F-A2B4-55B8DB3623CD}"/>
                </a:ext>
              </a:extLst>
            </p:cNvPr>
            <p:cNvSpPr txBox="1"/>
            <p:nvPr/>
          </p:nvSpPr>
          <p:spPr>
            <a:xfrm>
              <a:off x="1758394" y="2452334"/>
              <a:ext cx="1252473" cy="369332"/>
            </a:xfrm>
            <a:prstGeom prst="rect">
              <a:avLst/>
            </a:prstGeom>
            <a:noFill/>
          </p:spPr>
          <p:txBody>
            <a:bodyPr wrap="square" rtlCol="0">
              <a:spAutoFit/>
            </a:bodyPr>
            <a:lstStyle/>
            <a:p>
              <a:r>
                <a:rPr lang="el-GR" sz="2000" dirty="0"/>
                <a:t>β</a:t>
              </a:r>
              <a:r>
                <a:rPr lang="en-US" sz="2000" dirty="0"/>
                <a:t>= .4***</a:t>
              </a:r>
            </a:p>
          </p:txBody>
        </p:sp>
        <p:cxnSp>
          <p:nvCxnSpPr>
            <p:cNvPr id="24" name="Straight Arrow Connector 23">
              <a:extLst>
                <a:ext uri="{FF2B5EF4-FFF2-40B4-BE49-F238E27FC236}">
                  <a16:creationId xmlns:a16="http://schemas.microsoft.com/office/drawing/2014/main" id="{C249CB64-1D1E-45CA-A633-F6DECBAD5CF8}"/>
                </a:ext>
              </a:extLst>
            </p:cNvPr>
            <p:cNvCxnSpPr>
              <a:stCxn id="10" idx="4"/>
              <a:endCxn id="12" idx="0"/>
            </p:cNvCxnSpPr>
            <p:nvPr/>
          </p:nvCxnSpPr>
          <p:spPr>
            <a:xfrm>
              <a:off x="2720051" y="2358545"/>
              <a:ext cx="1" cy="56732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descr="A picture containing animal&#10;&#10;Description automatically generated">
            <a:extLst>
              <a:ext uri="{FF2B5EF4-FFF2-40B4-BE49-F238E27FC236}">
                <a16:creationId xmlns:a16="http://schemas.microsoft.com/office/drawing/2014/main" id="{89EC1F1F-2870-484B-8162-DB095395ADA1}"/>
              </a:ext>
            </a:extLst>
          </p:cNvPr>
          <p:cNvPicPr>
            <a:picLocks noChangeAspect="1"/>
          </p:cNvPicPr>
          <p:nvPr/>
        </p:nvPicPr>
        <p:blipFill>
          <a:blip r:embed="rId4">
            <a:alphaModFix amt="70000"/>
          </a:blip>
          <a:stretch>
            <a:fillRect/>
          </a:stretch>
        </p:blipFill>
        <p:spPr>
          <a:xfrm>
            <a:off x="2157410" y="3429000"/>
            <a:ext cx="1281869" cy="896119"/>
          </a:xfrm>
          <a:prstGeom prst="rect">
            <a:avLst/>
          </a:prstGeom>
        </p:spPr>
      </p:pic>
      <p:pic>
        <p:nvPicPr>
          <p:cNvPr id="26" name="Picture 25" descr="A picture containing table, sitting, cake&#10;&#10;Description automatically generated">
            <a:extLst>
              <a:ext uri="{FF2B5EF4-FFF2-40B4-BE49-F238E27FC236}">
                <a16:creationId xmlns:a16="http://schemas.microsoft.com/office/drawing/2014/main" id="{71E1669C-C6B0-49D9-9C31-B8EF89E9DCC1}"/>
              </a:ext>
            </a:extLst>
          </p:cNvPr>
          <p:cNvPicPr>
            <a:picLocks noChangeAspect="1"/>
          </p:cNvPicPr>
          <p:nvPr/>
        </p:nvPicPr>
        <p:blipFill>
          <a:blip r:embed="rId5">
            <a:alphaModFix amt="70000"/>
          </a:blip>
          <a:stretch>
            <a:fillRect/>
          </a:stretch>
        </p:blipFill>
        <p:spPr>
          <a:xfrm>
            <a:off x="9165661" y="4383324"/>
            <a:ext cx="1400433" cy="894414"/>
          </a:xfrm>
          <a:prstGeom prst="rect">
            <a:avLst/>
          </a:prstGeom>
        </p:spPr>
      </p:pic>
      <p:pic>
        <p:nvPicPr>
          <p:cNvPr id="2" name="Picture 1">
            <a:extLst>
              <a:ext uri="{FF2B5EF4-FFF2-40B4-BE49-F238E27FC236}">
                <a16:creationId xmlns:a16="http://schemas.microsoft.com/office/drawing/2014/main" id="{F098A49C-E1CF-4F25-A1AC-4BD22D2691F3}"/>
              </a:ext>
            </a:extLst>
          </p:cNvPr>
          <p:cNvPicPr>
            <a:picLocks noChangeAspect="1"/>
          </p:cNvPicPr>
          <p:nvPr/>
        </p:nvPicPr>
        <p:blipFill>
          <a:blip r:embed="rId6"/>
          <a:stretch>
            <a:fillRect/>
          </a:stretch>
        </p:blipFill>
        <p:spPr>
          <a:xfrm>
            <a:off x="2178245" y="5186488"/>
            <a:ext cx="1304519" cy="1194588"/>
          </a:xfrm>
          <a:prstGeom prst="rect">
            <a:avLst/>
          </a:prstGeom>
        </p:spPr>
      </p:pic>
    </p:spTree>
    <p:extLst>
      <p:ext uri="{BB962C8B-B14F-4D97-AF65-F5344CB8AC3E}">
        <p14:creationId xmlns:p14="http://schemas.microsoft.com/office/powerpoint/2010/main" val="3581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33993-56DA-46D9-BCDE-A2D2D9F87DD0}"/>
              </a:ext>
            </a:extLst>
          </p:cNvPr>
          <p:cNvPicPr>
            <a:picLocks noChangeAspect="1"/>
          </p:cNvPicPr>
          <p:nvPr/>
        </p:nvPicPr>
        <p:blipFill>
          <a:blip r:embed="rId3"/>
          <a:stretch>
            <a:fillRect/>
          </a:stretch>
        </p:blipFill>
        <p:spPr>
          <a:xfrm>
            <a:off x="0" y="9669"/>
            <a:ext cx="12191999" cy="1308100"/>
          </a:xfrm>
          <a:prstGeom prst="rect">
            <a:avLst/>
          </a:prstGeom>
        </p:spPr>
      </p:pic>
      <p:sp>
        <p:nvSpPr>
          <p:cNvPr id="14" name="Subtitle 2">
            <a:extLst>
              <a:ext uri="{FF2B5EF4-FFF2-40B4-BE49-F238E27FC236}">
                <a16:creationId xmlns:a16="http://schemas.microsoft.com/office/drawing/2014/main" id="{9C739B90-83F8-4508-8DDB-B45166B87318}"/>
              </a:ext>
            </a:extLst>
          </p:cNvPr>
          <p:cNvSpPr txBox="1">
            <a:spLocks/>
          </p:cNvSpPr>
          <p:nvPr/>
        </p:nvSpPr>
        <p:spPr>
          <a:xfrm>
            <a:off x="3172583" y="228079"/>
            <a:ext cx="7215786" cy="62766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dirty="0">
                <a:solidFill>
                  <a:schemeClr val="bg1"/>
                </a:solidFill>
                <a:latin typeface="Cambria" panose="02040503050406030204" pitchFamily="18" charset="0"/>
                <a:cs typeface="Minion Pro"/>
              </a:rPr>
              <a:t>2019 Research Day</a:t>
            </a:r>
          </a:p>
        </p:txBody>
      </p:sp>
      <p:cxnSp>
        <p:nvCxnSpPr>
          <p:cNvPr id="19" name="Straight Connector 18">
            <a:extLst>
              <a:ext uri="{FF2B5EF4-FFF2-40B4-BE49-F238E27FC236}">
                <a16:creationId xmlns:a16="http://schemas.microsoft.com/office/drawing/2014/main" id="{6E35018E-2489-4698-8C71-3027995B785B}"/>
              </a:ext>
            </a:extLst>
          </p:cNvPr>
          <p:cNvCxnSpPr/>
          <p:nvPr/>
        </p:nvCxnSpPr>
        <p:spPr>
          <a:xfrm>
            <a:off x="3053260" y="350595"/>
            <a:ext cx="2" cy="505152"/>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257A100-5B23-4B61-98B3-D6F0AD9A708F}"/>
              </a:ext>
            </a:extLst>
          </p:cNvPr>
          <p:cNvSpPr/>
          <p:nvPr/>
        </p:nvSpPr>
        <p:spPr>
          <a:xfrm>
            <a:off x="0" y="0"/>
            <a:ext cx="12191998" cy="1308100"/>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E5048-D83B-437A-A477-98DA763CE8CF}"/>
              </a:ext>
            </a:extLst>
          </p:cNvPr>
          <p:cNvSpPr/>
          <p:nvPr/>
        </p:nvSpPr>
        <p:spPr>
          <a:xfrm>
            <a:off x="0" y="6590876"/>
            <a:ext cx="12191998" cy="267124"/>
          </a:xfrm>
          <a:prstGeom prst="rect">
            <a:avLst/>
          </a:prstGeom>
          <a:solidFill>
            <a:srgbClr val="006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BE18693-35EF-4B6F-B4DE-BEF269A8AA4F}"/>
              </a:ext>
            </a:extLst>
          </p:cNvPr>
          <p:cNvSpPr>
            <a:spLocks noGrp="1"/>
          </p:cNvSpPr>
          <p:nvPr>
            <p:ph idx="1"/>
          </p:nvPr>
        </p:nvSpPr>
        <p:spPr/>
        <p:txBody>
          <a:bodyPr/>
          <a:lstStyle/>
          <a:p>
            <a:r>
              <a:rPr lang="en-US" i="1" dirty="0"/>
              <a:t>Conclusion: </a:t>
            </a:r>
            <a:r>
              <a:rPr lang="en-US" dirty="0"/>
              <a:t>Within the Georgia CTSA publication portfolio, public/community attention, such as references in news stories, tweets, and blogs, in addition to publication in high impact journals, heightens articles’ ability to achieve wider use and citation influence, opening the door to translational advancement.  </a:t>
            </a:r>
          </a:p>
        </p:txBody>
      </p:sp>
      <p:sp>
        <p:nvSpPr>
          <p:cNvPr id="11" name="Subtitle 2">
            <a:extLst>
              <a:ext uri="{FF2B5EF4-FFF2-40B4-BE49-F238E27FC236}">
                <a16:creationId xmlns:a16="http://schemas.microsoft.com/office/drawing/2014/main" id="{30D32BB2-C198-4F75-B630-39E9F8DE07E6}"/>
              </a:ext>
            </a:extLst>
          </p:cNvPr>
          <p:cNvSpPr txBox="1">
            <a:spLocks/>
          </p:cNvSpPr>
          <p:nvPr/>
        </p:nvSpPr>
        <p:spPr>
          <a:xfrm>
            <a:off x="276163" y="251705"/>
            <a:ext cx="11749581" cy="777443"/>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Cambria" panose="02040503050406030204" pitchFamily="18" charset="0"/>
                <a:cs typeface="Times" panose="02020603050405020304" pitchFamily="18" charset="0"/>
              </a:rPr>
              <a:t>2021</a:t>
            </a:r>
            <a:r>
              <a:rPr lang="en-US" i="1" dirty="0"/>
              <a:t> </a:t>
            </a:r>
            <a:r>
              <a:rPr lang="en-US" sz="3000" b="1" dirty="0">
                <a:solidFill>
                  <a:schemeClr val="bg1"/>
                </a:solidFill>
                <a:latin typeface="Cambria" panose="02040503050406030204" pitchFamily="18" charset="0"/>
                <a:cs typeface="Times" panose="02020603050405020304" pitchFamily="18" charset="0"/>
              </a:rPr>
              <a:t>Southeast Regional Clinical &amp; Translational Science Conference </a:t>
            </a:r>
          </a:p>
        </p:txBody>
      </p:sp>
    </p:spTree>
    <p:extLst>
      <p:ext uri="{BB962C8B-B14F-4D97-AF65-F5344CB8AC3E}">
        <p14:creationId xmlns:p14="http://schemas.microsoft.com/office/powerpoint/2010/main" val="1649269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17981</TotalTime>
  <Words>923</Words>
  <Application>Microsoft Office PowerPoint</Application>
  <PresentationFormat>Widescreen</PresentationFormat>
  <Paragraphs>65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Making Waves: The Impact of the Georgia CTSA Publication  Portfolio from 2007-2020   Do Big Splashes lead to Ripple Effects on Translation?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Marshman, Lauren Lough</dc:creator>
  <cp:lastModifiedBy>Llewellyn, Nicole</cp:lastModifiedBy>
  <cp:revision>56</cp:revision>
  <dcterms:created xsi:type="dcterms:W3CDTF">2019-10-30T14:59:52Z</dcterms:created>
  <dcterms:modified xsi:type="dcterms:W3CDTF">2021-02-15T18:22:06Z</dcterms:modified>
</cp:coreProperties>
</file>